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3" r:id="rId2"/>
    <p:sldId id="262" r:id="rId3"/>
    <p:sldId id="272" r:id="rId4"/>
    <p:sldId id="273" r:id="rId5"/>
    <p:sldId id="274" r:id="rId6"/>
    <p:sldId id="275" r:id="rId7"/>
    <p:sldId id="278" r:id="rId8"/>
    <p:sldId id="279" r:id="rId9"/>
    <p:sldId id="280" r:id="rId10"/>
    <p:sldId id="283" r:id="rId11"/>
    <p:sldId id="282" r:id="rId12"/>
    <p:sldId id="284" r:id="rId13"/>
    <p:sldId id="257" r:id="rId14"/>
    <p:sldId id="258" r:id="rId15"/>
    <p:sldId id="259" r:id="rId16"/>
    <p:sldId id="260" r:id="rId17"/>
    <p:sldId id="261"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3258E441-103B-4523-B345-157DF5AA1F77}" type="datetimeFigureOut">
              <a:rPr lang="ru-RU" smtClean="0"/>
              <a:t>09.09.2016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258E441-103B-4523-B345-157DF5AA1F77}" type="datetimeFigureOut">
              <a:rPr lang="ru-RU" smtClean="0"/>
              <a:t>09.09.2016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258E441-103B-4523-B345-157DF5AA1F77}" type="datetimeFigureOut">
              <a:rPr lang="ru-RU" smtClean="0"/>
              <a:t>09.09.2016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258E441-103B-4523-B345-157DF5AA1F77}" type="datetimeFigureOut">
              <a:rPr lang="ru-RU" smtClean="0"/>
              <a:t>09.09.2016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3258E441-103B-4523-B345-157DF5AA1F77}" type="datetimeFigureOut">
              <a:rPr lang="ru-RU" smtClean="0"/>
              <a:t>09.09.2016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3258E441-103B-4523-B345-157DF5AA1F77}" type="datetimeFigureOut">
              <a:rPr lang="ru-RU" smtClean="0"/>
              <a:t>09.09.2016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3258E441-103B-4523-B345-157DF5AA1F77}" type="datetimeFigureOut">
              <a:rPr lang="ru-RU" smtClean="0"/>
              <a:t>09.09.2016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3258E441-103B-4523-B345-157DF5AA1F77}" type="datetimeFigureOut">
              <a:rPr lang="ru-RU" smtClean="0"/>
              <a:t>09.09.2016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8E441-103B-4523-B345-157DF5AA1F77}" type="datetimeFigureOut">
              <a:rPr lang="ru-RU" smtClean="0"/>
              <a:t>09.09.2016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EC0139C-4BF7-47C1-B798-9B44C1BB4AC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ru-RU" smtClean="0"/>
              <a:t>Образец заголовка</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3258E441-103B-4523-B345-157DF5AA1F77}" type="datetimeFigureOut">
              <a:rPr lang="ru-RU" smtClean="0"/>
              <a:t>09.09.2016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EC0139C-4BF7-47C1-B798-9B44C1BB4AC9}" type="slidenum">
              <a:rPr lang="ru-RU" smtClean="0"/>
              <a:t>‹#›</a:t>
            </a:fld>
            <a:endParaRPr lang="ru-RU"/>
          </a:p>
        </p:txBody>
      </p:sp>
      <p:sp>
        <p:nvSpPr>
          <p:cNvPr id="9" name="Content Placeholder 8"/>
          <p:cNvSpPr>
            <a:spLocks noGrp="1"/>
          </p:cNvSpPr>
          <p:nvPr>
            <p:ph sz="quarter" idx="13"/>
          </p:nvPr>
        </p:nvSpPr>
        <p:spPr>
          <a:xfrm>
            <a:off x="304800" y="381000"/>
            <a:ext cx="7772400" cy="494284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fld id="{3258E441-103B-4523-B345-157DF5AA1F77}" type="datetimeFigureOut">
              <a:rPr lang="ru-RU" smtClean="0"/>
              <a:t>09.09.2016</a:t>
            </a:fld>
            <a:endParaRPr lang="ru-RU"/>
          </a:p>
        </p:txBody>
      </p:sp>
      <p:sp>
        <p:nvSpPr>
          <p:cNvPr id="9" name="Slide Number Placeholder 8"/>
          <p:cNvSpPr>
            <a:spLocks noGrp="1"/>
          </p:cNvSpPr>
          <p:nvPr>
            <p:ph type="sldNum" sz="quarter" idx="11"/>
          </p:nvPr>
        </p:nvSpPr>
        <p:spPr/>
        <p:txBody>
          <a:bodyPr/>
          <a:lstStyle/>
          <a:p>
            <a:fld id="{CEC0139C-4BF7-47C1-B798-9B44C1BB4AC9}"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EC0139C-4BF7-47C1-B798-9B44C1BB4AC9}" type="slidenum">
              <a:rPr lang="ru-RU" smtClean="0"/>
              <a:t>‹#›</a:t>
            </a:fld>
            <a:endParaRPr lang="ru-RU"/>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ru-RU"/>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3258E441-103B-4523-B345-157DF5AA1F77}" type="datetimeFigureOut">
              <a:rPr lang="ru-RU" smtClean="0"/>
              <a:t>09.09.2016</a:t>
            </a:fld>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859216" cy="4450506"/>
          </a:xfrm>
        </p:spPr>
        <p:txBody>
          <a:bodyPr>
            <a:noAutofit/>
          </a:bodyPr>
          <a:lstStyle/>
          <a:p>
            <a:pPr algn="ctr"/>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smtClean="0">
                <a:latin typeface="Times New Roman" pitchFamily="18" charset="0"/>
                <a:cs typeface="Times New Roman" pitchFamily="18" charset="0"/>
              </a:rPr>
              <a:t>Образовательные </a:t>
            </a:r>
            <a:r>
              <a:rPr lang="ru-RU" sz="4000" b="1" dirty="0" smtClean="0">
                <a:latin typeface="Times New Roman" pitchFamily="18" charset="0"/>
                <a:cs typeface="Times New Roman" pitchFamily="18" charset="0"/>
              </a:rPr>
              <a:t>технологии , обеспечивающие достижение требований ФГОС к результатам деятельности общеобразовательной организации</a:t>
            </a:r>
            <a:endParaRPr lang="ru-RU" sz="4000" b="1" dirty="0">
              <a:latin typeface="Times New Roman" pitchFamily="18" charset="0"/>
              <a:cs typeface="Times New Roman" pitchFamily="18" charset="0"/>
            </a:endParaRPr>
          </a:p>
        </p:txBody>
      </p:sp>
      <p:sp>
        <p:nvSpPr>
          <p:cNvPr id="3" name="Объект 2"/>
          <p:cNvSpPr>
            <a:spLocks noGrp="1"/>
          </p:cNvSpPr>
          <p:nvPr>
            <p:ph idx="1"/>
          </p:nvPr>
        </p:nvSpPr>
        <p:spPr>
          <a:xfrm>
            <a:off x="457200" y="4725144"/>
            <a:ext cx="8229600" cy="1401019"/>
          </a:xfrm>
        </p:spPr>
        <p:txBody>
          <a:bodyPr/>
          <a:lstStyle/>
          <a:p>
            <a:endParaRPr lang="ru-RU" dirty="0"/>
          </a:p>
        </p:txBody>
      </p:sp>
    </p:spTree>
    <p:extLst>
      <p:ext uri="{BB962C8B-B14F-4D97-AF65-F5344CB8AC3E}">
        <p14:creationId xmlns:p14="http://schemas.microsoft.com/office/powerpoint/2010/main" val="2699511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4000" dirty="0" smtClean="0"/>
              <a:t>Технология модульного обучения</a:t>
            </a:r>
            <a:endParaRPr lang="ru-RU" sz="4000" dirty="0"/>
          </a:p>
        </p:txBody>
      </p:sp>
      <p:sp>
        <p:nvSpPr>
          <p:cNvPr id="3" name="Объект 2"/>
          <p:cNvSpPr>
            <a:spLocks noGrp="1"/>
          </p:cNvSpPr>
          <p:nvPr>
            <p:ph idx="1"/>
          </p:nvPr>
        </p:nvSpPr>
        <p:spPr/>
        <p:txBody>
          <a:bodyPr/>
          <a:lstStyle/>
          <a:p>
            <a:pPr algn="just"/>
            <a:r>
              <a:rPr lang="ru-RU" dirty="0" smtClean="0"/>
              <a:t>Обучающийся с небольшой помощью учителя или самостоятельно может работать с предложенной ему учебной программой, включающей в себя целевой план действий, банк информации и методическое руководство по достижению поставленных дидактических целей.</a:t>
            </a:r>
          </a:p>
          <a:p>
            <a:pPr algn="just"/>
            <a:r>
              <a:rPr lang="ru-RU" dirty="0" smtClean="0"/>
              <a:t>Применение модульного обучения положительно влияет на развитие самостоятельной деятельности учащихся, на саморазвитие, на повышение качества знаний. Активная познавательная деятельность учащихся способствует развитию таких качеств знаний, как прочность, осознанность,  глубина, оперативность, гибкость.</a:t>
            </a:r>
          </a:p>
        </p:txBody>
      </p:sp>
    </p:spTree>
    <p:extLst>
      <p:ext uri="{BB962C8B-B14F-4D97-AF65-F5344CB8AC3E}">
        <p14:creationId xmlns:p14="http://schemas.microsoft.com/office/powerpoint/2010/main" val="9110347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620000" cy="490066"/>
          </a:xfrm>
        </p:spPr>
        <p:txBody>
          <a:bodyPr/>
          <a:lstStyle/>
          <a:p>
            <a:pPr algn="ctr"/>
            <a:r>
              <a:rPr lang="ru-RU" sz="2800" dirty="0" err="1" smtClean="0"/>
              <a:t>Здоровьесберегающие</a:t>
            </a:r>
            <a:r>
              <a:rPr lang="ru-RU" sz="2800" dirty="0" smtClean="0"/>
              <a:t> технологии</a:t>
            </a:r>
            <a:endParaRPr lang="ru-RU" sz="2800" dirty="0"/>
          </a:p>
        </p:txBody>
      </p:sp>
      <p:sp>
        <p:nvSpPr>
          <p:cNvPr id="3" name="Объект 2"/>
          <p:cNvSpPr>
            <a:spLocks noGrp="1"/>
          </p:cNvSpPr>
          <p:nvPr>
            <p:ph idx="1"/>
          </p:nvPr>
        </p:nvSpPr>
        <p:spPr>
          <a:xfrm>
            <a:off x="251520" y="764704"/>
            <a:ext cx="7825680" cy="5636096"/>
          </a:xfrm>
        </p:spPr>
        <p:txBody>
          <a:bodyPr>
            <a:noAutofit/>
          </a:bodyPr>
          <a:lstStyle/>
          <a:p>
            <a:r>
              <a:rPr lang="ru-RU" sz="1800" dirty="0" smtClean="0">
                <a:latin typeface="Times New Roman" pitchFamily="18" charset="0"/>
                <a:cs typeface="Times New Roman" pitchFamily="18" charset="0"/>
              </a:rPr>
              <a:t>Соблюдение санитарно-гигиенических требований и правил техники безопасности;</a:t>
            </a:r>
          </a:p>
          <a:p>
            <a:r>
              <a:rPr lang="ru-RU" sz="1800" dirty="0" smtClean="0">
                <a:latin typeface="Times New Roman" pitchFamily="18" charset="0"/>
                <a:cs typeface="Times New Roman" pitchFamily="18" charset="0"/>
              </a:rPr>
              <a:t>Рациональную плотность урока</a:t>
            </a:r>
          </a:p>
          <a:p>
            <a:r>
              <a:rPr lang="ru-RU" sz="1800" dirty="0" smtClean="0">
                <a:latin typeface="Times New Roman" pitchFamily="18" charset="0"/>
                <a:cs typeface="Times New Roman" pitchFamily="18" charset="0"/>
              </a:rPr>
              <a:t>Чёткую организацию учебного труда и строгую дозировку учебной нагрузки</a:t>
            </a:r>
          </a:p>
          <a:p>
            <a:r>
              <a:rPr lang="ru-RU" sz="1800" dirty="0" smtClean="0">
                <a:latin typeface="Times New Roman" pitchFamily="18" charset="0"/>
                <a:cs typeface="Times New Roman" pitchFamily="18" charset="0"/>
              </a:rPr>
              <a:t>Смену видов деятельности</a:t>
            </a:r>
          </a:p>
          <a:p>
            <a:r>
              <a:rPr lang="ru-RU" sz="1800" dirty="0" smtClean="0">
                <a:latin typeface="Times New Roman" pitchFamily="18" charset="0"/>
                <a:cs typeface="Times New Roman" pitchFamily="18" charset="0"/>
              </a:rPr>
              <a:t>Обучение с учётом ведущих каналов восприятия  информации учащимися</a:t>
            </a:r>
          </a:p>
          <a:p>
            <a:r>
              <a:rPr lang="ru-RU" sz="1800" dirty="0" smtClean="0">
                <a:latin typeface="Times New Roman" pitchFamily="18" charset="0"/>
                <a:cs typeface="Times New Roman" pitchFamily="18" charset="0"/>
              </a:rPr>
              <a:t>Место и длительность применения технических средств</a:t>
            </a:r>
          </a:p>
          <a:p>
            <a:r>
              <a:rPr lang="ru-RU" sz="1800" dirty="0" smtClean="0">
                <a:latin typeface="Times New Roman" pitchFamily="18" charset="0"/>
                <a:cs typeface="Times New Roman" pitchFamily="18" charset="0"/>
              </a:rPr>
              <a:t>Включение в урок технологических приёмов и методов, способствующих самопознанию, </a:t>
            </a:r>
            <a:r>
              <a:rPr lang="ru-RU" sz="1800" dirty="0" err="1" smtClean="0">
                <a:latin typeface="Times New Roman" pitchFamily="18" charset="0"/>
                <a:cs typeface="Times New Roman" pitchFamily="18" charset="0"/>
              </a:rPr>
              <a:t>самоценке</a:t>
            </a:r>
            <a:r>
              <a:rPr lang="ru-RU" sz="1800" dirty="0" smtClean="0">
                <a:latin typeface="Times New Roman" pitchFamily="18" charset="0"/>
                <a:cs typeface="Times New Roman" pitchFamily="18" charset="0"/>
              </a:rPr>
              <a:t> учащихся;</a:t>
            </a:r>
          </a:p>
          <a:p>
            <a:r>
              <a:rPr lang="ru-RU" sz="1800" dirty="0" smtClean="0">
                <a:latin typeface="Times New Roman" pitchFamily="18" charset="0"/>
                <a:cs typeface="Times New Roman" pitchFamily="18" charset="0"/>
              </a:rPr>
              <a:t>Построение урока с учётом работоспособности учащихся</a:t>
            </a:r>
          </a:p>
          <a:p>
            <a:r>
              <a:rPr lang="ru-RU" sz="1800" dirty="0" smtClean="0">
                <a:latin typeface="Times New Roman" pitchFamily="18" charset="0"/>
                <a:cs typeface="Times New Roman" pitchFamily="18" charset="0"/>
              </a:rPr>
              <a:t>Индивидуальный подход к учащимся с учётом личностных возможностей</a:t>
            </a:r>
          </a:p>
          <a:p>
            <a:r>
              <a:rPr lang="ru-RU" sz="1800" dirty="0" smtClean="0">
                <a:latin typeface="Times New Roman" pitchFamily="18" charset="0"/>
                <a:cs typeface="Times New Roman" pitchFamily="18" charset="0"/>
              </a:rPr>
              <a:t>Формирование внешней и внутренней мотивации деятельности учащихся;</a:t>
            </a:r>
          </a:p>
          <a:p>
            <a:r>
              <a:rPr lang="ru-RU" sz="1800" dirty="0" smtClean="0">
                <a:latin typeface="Times New Roman" pitchFamily="18" charset="0"/>
                <a:cs typeface="Times New Roman" pitchFamily="18" charset="0"/>
              </a:rPr>
              <a:t>Благоприятный психологический климат</a:t>
            </a:r>
          </a:p>
          <a:p>
            <a:r>
              <a:rPr lang="ru-RU" sz="1800" dirty="0" smtClean="0">
                <a:latin typeface="Times New Roman" pitchFamily="18" charset="0"/>
                <a:cs typeface="Times New Roman" pitchFamily="18" charset="0"/>
              </a:rPr>
              <a:t>Целенаправленная рефлексия</a:t>
            </a:r>
          </a:p>
          <a:p>
            <a:r>
              <a:rPr lang="ru-RU" sz="1800" dirty="0" smtClean="0">
                <a:latin typeface="Times New Roman" pitchFamily="18" charset="0"/>
                <a:cs typeface="Times New Roman" pitchFamily="18" charset="0"/>
              </a:rPr>
              <a:t>Профилактика стрессов( работая в командах, парах, ученик чувствует поддержку)</a:t>
            </a:r>
            <a:endParaRPr lang="ru-RU" sz="1800" dirty="0">
              <a:latin typeface="Times New Roman" pitchFamily="18" charset="0"/>
              <a:cs typeface="Times New Roman" pitchFamily="18" charset="0"/>
            </a:endParaRPr>
          </a:p>
        </p:txBody>
      </p:sp>
    </p:spTree>
    <p:extLst>
      <p:ext uri="{BB962C8B-B14F-4D97-AF65-F5344CB8AC3E}">
        <p14:creationId xmlns:p14="http://schemas.microsoft.com/office/powerpoint/2010/main" val="37291344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Метод проектов</a:t>
            </a:r>
            <a:endParaRPr lang="ru-RU" dirty="0"/>
          </a:p>
        </p:txBody>
      </p:sp>
      <p:sp>
        <p:nvSpPr>
          <p:cNvPr id="3" name="Объект 2"/>
          <p:cNvSpPr>
            <a:spLocks noGrp="1"/>
          </p:cNvSpPr>
          <p:nvPr>
            <p:ph idx="1"/>
          </p:nvPr>
        </p:nvSpPr>
        <p:spPr/>
        <p:txBody>
          <a:bodyPr/>
          <a:lstStyle/>
          <a:p>
            <a:pPr marL="114300" indent="0">
              <a:buNone/>
            </a:pPr>
            <a:r>
              <a:rPr lang="ru-RU" dirty="0" smtClean="0"/>
              <a:t>Проектная методика:</a:t>
            </a:r>
          </a:p>
          <a:p>
            <a:r>
              <a:rPr lang="ru-RU" dirty="0" smtClean="0"/>
              <a:t>характеризуется  высокой </a:t>
            </a:r>
            <a:r>
              <a:rPr lang="ru-RU" dirty="0" err="1" smtClean="0"/>
              <a:t>коммуникативностью</a:t>
            </a:r>
            <a:r>
              <a:rPr lang="ru-RU" dirty="0" smtClean="0"/>
              <a:t>;</a:t>
            </a:r>
          </a:p>
          <a:p>
            <a:r>
              <a:rPr lang="ru-RU" dirty="0" smtClean="0"/>
              <a:t>предполагает выражение учащимся своего собственного мнения, чувств, активное включение в реальную деятельность;</a:t>
            </a:r>
          </a:p>
          <a:p>
            <a:r>
              <a:rPr lang="ru-RU" dirty="0" smtClean="0"/>
              <a:t>особая форма организации коммуникативно-познавательной деятельности школьников на уроке.</a:t>
            </a:r>
          </a:p>
          <a:p>
            <a:endParaRPr lang="ru-RU" dirty="0" smtClean="0"/>
          </a:p>
        </p:txBody>
      </p:sp>
    </p:spTree>
    <p:extLst>
      <p:ext uri="{BB962C8B-B14F-4D97-AF65-F5344CB8AC3E}">
        <p14:creationId xmlns:p14="http://schemas.microsoft.com/office/powerpoint/2010/main" val="2358069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100" spc="-100" dirty="0">
                <a:solidFill>
                  <a:srgbClr val="675E47"/>
                </a:solidFill>
                <a:latin typeface="Cambria"/>
              </a:rPr>
              <a:t>Этапы проектной деятельности</a:t>
            </a:r>
            <a:endParaRPr lang="ru-RU" dirty="0"/>
          </a:p>
        </p:txBody>
      </p:sp>
      <p:sp>
        <p:nvSpPr>
          <p:cNvPr id="3" name="Объект 2"/>
          <p:cNvSpPr>
            <a:spLocks noGrp="1"/>
          </p:cNvSpPr>
          <p:nvPr>
            <p:ph idx="1"/>
          </p:nvPr>
        </p:nvSpPr>
        <p:spPr/>
        <p:txBody>
          <a:bodyPr>
            <a:normAutofit/>
          </a:bodyPr>
          <a:lstStyle/>
          <a:p>
            <a:pPr lvl="0" indent="-228600">
              <a:buClr>
                <a:srgbClr val="A9A57C"/>
              </a:buClr>
            </a:pPr>
            <a:r>
              <a:rPr lang="ru-RU" sz="2200" dirty="0">
                <a:solidFill>
                  <a:srgbClr val="2F2B20"/>
                </a:solidFill>
                <a:latin typeface="Times New Roman" pitchFamily="18" charset="0"/>
                <a:cs typeface="Times New Roman" pitchFamily="18" charset="0"/>
              </a:rPr>
              <a:t>выявление потребности в качестве проектного задания;</a:t>
            </a:r>
          </a:p>
          <a:p>
            <a:pPr marL="114300" lvl="0" indent="0">
              <a:buClr>
                <a:srgbClr val="31B6FD"/>
              </a:buClr>
              <a:buNone/>
            </a:pPr>
            <a:r>
              <a:rPr lang="ru-RU" sz="2200" dirty="0">
                <a:solidFill>
                  <a:srgbClr val="2F2B20"/>
                </a:solidFill>
                <a:latin typeface="Times New Roman" pitchFamily="18" charset="0"/>
                <a:cs typeface="Times New Roman" pitchFamily="18" charset="0"/>
              </a:rPr>
              <a:t> формулирование проблемы ( знаем что , но не знаем как) ;</a:t>
            </a:r>
          </a:p>
          <a:p>
            <a:pPr lvl="0" indent="-228600">
              <a:buClr>
                <a:srgbClr val="A9A57C"/>
              </a:buClr>
            </a:pPr>
            <a:r>
              <a:rPr lang="ru-RU" sz="2200" dirty="0">
                <a:solidFill>
                  <a:srgbClr val="2F2B20"/>
                </a:solidFill>
                <a:latin typeface="Times New Roman" pitchFamily="18" charset="0"/>
                <a:cs typeface="Times New Roman" pitchFamily="18" charset="0"/>
              </a:rPr>
              <a:t>установление цели (результата) проектной деятельности, на основании которой и строится весь процесс проектирования;</a:t>
            </a:r>
          </a:p>
          <a:p>
            <a:pPr lvl="0" indent="-228600">
              <a:buClr>
                <a:srgbClr val="A9A57C"/>
              </a:buClr>
            </a:pPr>
            <a:r>
              <a:rPr lang="ru-RU" sz="2200" dirty="0">
                <a:solidFill>
                  <a:srgbClr val="2F2B20"/>
                </a:solidFill>
                <a:latin typeface="Times New Roman" pitchFamily="18" charset="0"/>
                <a:cs typeface="Times New Roman" pitchFamily="18" charset="0"/>
              </a:rPr>
              <a:t>выявление состояния разработки проблемы;</a:t>
            </a:r>
          </a:p>
          <a:p>
            <a:pPr lvl="0" indent="-228600">
              <a:buClr>
                <a:srgbClr val="A9A57C"/>
              </a:buClr>
            </a:pPr>
            <a:r>
              <a:rPr lang="ru-RU" sz="2200" dirty="0">
                <a:solidFill>
                  <a:srgbClr val="2F2B20"/>
                </a:solidFill>
                <a:latin typeface="Times New Roman" pitchFamily="18" charset="0"/>
                <a:cs typeface="Times New Roman" pitchFamily="18" charset="0"/>
              </a:rPr>
              <a:t>формулирование технического задания;</a:t>
            </a:r>
          </a:p>
          <a:p>
            <a:pPr lvl="0" indent="-228600">
              <a:buClr>
                <a:srgbClr val="A9A57C"/>
              </a:buClr>
            </a:pPr>
            <a:r>
              <a:rPr lang="ru-RU" sz="2200" dirty="0">
                <a:solidFill>
                  <a:srgbClr val="2F2B20"/>
                </a:solidFill>
                <a:latin typeface="Times New Roman" pitchFamily="18" charset="0"/>
                <a:cs typeface="Times New Roman" pitchFamily="18" charset="0"/>
              </a:rPr>
              <a:t>анализ имеющегося ресурсного обеспечения;</a:t>
            </a:r>
          </a:p>
          <a:p>
            <a:pPr lvl="0" indent="-228600">
              <a:buClr>
                <a:srgbClr val="A9A57C"/>
              </a:buClr>
            </a:pPr>
            <a:r>
              <a:rPr lang="ru-RU" sz="2200" dirty="0">
                <a:solidFill>
                  <a:srgbClr val="2F2B20"/>
                </a:solidFill>
                <a:latin typeface="Times New Roman" pitchFamily="18" charset="0"/>
                <a:cs typeface="Times New Roman" pitchFamily="18" charset="0"/>
              </a:rPr>
              <a:t>разработка плана работы;</a:t>
            </a:r>
          </a:p>
          <a:p>
            <a:pPr lvl="0" indent="-228600">
              <a:buClr>
                <a:srgbClr val="A9A57C"/>
              </a:buClr>
            </a:pPr>
            <a:r>
              <a:rPr lang="ru-RU" sz="2200" dirty="0">
                <a:solidFill>
                  <a:srgbClr val="2F2B20"/>
                </a:solidFill>
                <a:latin typeface="Times New Roman" pitchFamily="18" charset="0"/>
                <a:cs typeface="Times New Roman" pitchFamily="18" charset="0"/>
              </a:rPr>
              <a:t>выполнение работ по проекту</a:t>
            </a:r>
          </a:p>
          <a:p>
            <a:endParaRPr lang="ru-RU" dirty="0"/>
          </a:p>
        </p:txBody>
      </p:sp>
    </p:spTree>
    <p:extLst>
      <p:ext uri="{BB962C8B-B14F-4D97-AF65-F5344CB8AC3E}">
        <p14:creationId xmlns:p14="http://schemas.microsoft.com/office/powerpoint/2010/main" val="583826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7836024" cy="1143000"/>
          </a:xfrm>
        </p:spPr>
        <p:txBody>
          <a:bodyPr>
            <a:normAutofit fontScale="90000"/>
          </a:bodyPr>
          <a:lstStyle/>
          <a:p>
            <a:r>
              <a:rPr lang="ru-RU" sz="2800" spc="-100" dirty="0">
                <a:solidFill>
                  <a:srgbClr val="675E47"/>
                </a:solidFill>
                <a:latin typeface="Cambria"/>
              </a:rPr>
              <a:t>Учебно-исследовательская деятельность учащихся 5-6 классов осуществляется через следующие виды деятельности </a:t>
            </a:r>
            <a:endParaRPr lang="ru-RU" dirty="0"/>
          </a:p>
        </p:txBody>
      </p:sp>
      <p:sp>
        <p:nvSpPr>
          <p:cNvPr id="3" name="Объект 2"/>
          <p:cNvSpPr>
            <a:spLocks noGrp="1"/>
          </p:cNvSpPr>
          <p:nvPr>
            <p:ph idx="1"/>
          </p:nvPr>
        </p:nvSpPr>
        <p:spPr/>
        <p:txBody>
          <a:bodyPr>
            <a:normAutofit/>
          </a:bodyPr>
          <a:lstStyle/>
          <a:p>
            <a:pPr lvl="0" indent="-228600">
              <a:buClr>
                <a:srgbClr val="A9A57C"/>
              </a:buClr>
            </a:pPr>
            <a:r>
              <a:rPr lang="ru-RU" sz="2200" dirty="0">
                <a:solidFill>
                  <a:srgbClr val="2F2B20"/>
                </a:solidFill>
              </a:rPr>
              <a:t>Устанавливаются проблемы исследования и противоречие;</a:t>
            </a:r>
          </a:p>
          <a:p>
            <a:pPr lvl="0" indent="-228600">
              <a:buClr>
                <a:srgbClr val="A9A57C"/>
              </a:buClr>
            </a:pPr>
            <a:r>
              <a:rPr lang="ru-RU" sz="2200" dirty="0">
                <a:solidFill>
                  <a:srgbClr val="2F2B20"/>
                </a:solidFill>
              </a:rPr>
              <a:t>Обозначаются объект и предмет исследования;</a:t>
            </a:r>
          </a:p>
          <a:p>
            <a:pPr lvl="0" indent="-228600">
              <a:buClr>
                <a:srgbClr val="A9A57C"/>
              </a:buClr>
            </a:pPr>
            <a:r>
              <a:rPr lang="ru-RU" sz="2200" dirty="0">
                <a:solidFill>
                  <a:srgbClr val="2F2B20"/>
                </a:solidFill>
              </a:rPr>
              <a:t>Формулируются цель исследования и решаемые задачи;</a:t>
            </a:r>
          </a:p>
          <a:p>
            <a:pPr lvl="0" indent="-228600">
              <a:buClr>
                <a:srgbClr val="A9A57C"/>
              </a:buClr>
            </a:pPr>
            <a:r>
              <a:rPr lang="ru-RU" sz="2200" dirty="0">
                <a:solidFill>
                  <a:srgbClr val="2F2B20"/>
                </a:solidFill>
              </a:rPr>
              <a:t>Разрабатывается гипотеза;</a:t>
            </a:r>
          </a:p>
          <a:p>
            <a:pPr lvl="0" indent="-228600">
              <a:buClr>
                <a:srgbClr val="A9A57C"/>
              </a:buClr>
            </a:pPr>
            <a:r>
              <a:rPr lang="ru-RU" sz="2200" dirty="0">
                <a:solidFill>
                  <a:srgbClr val="2F2B20"/>
                </a:solidFill>
              </a:rPr>
              <a:t>Составляется план работы;</a:t>
            </a:r>
          </a:p>
          <a:p>
            <a:pPr lvl="0" indent="-228600">
              <a:buClr>
                <a:srgbClr val="A9A57C"/>
              </a:buClr>
            </a:pPr>
            <a:r>
              <a:rPr lang="ru-RU" sz="2200" dirty="0">
                <a:solidFill>
                  <a:srgbClr val="2F2B20"/>
                </a:solidFill>
              </a:rPr>
              <a:t>Определяется степень разработанности проблемы и её ресурсное обеспечение;</a:t>
            </a:r>
          </a:p>
          <a:p>
            <a:pPr lvl="0" indent="-228600">
              <a:buClr>
                <a:srgbClr val="A9A57C"/>
              </a:buClr>
            </a:pPr>
            <a:r>
              <a:rPr lang="ru-RU" sz="2200" dirty="0">
                <a:solidFill>
                  <a:srgbClr val="2F2B20"/>
                </a:solidFill>
              </a:rPr>
              <a:t>Проводятся опыты и исследования;</a:t>
            </a:r>
          </a:p>
          <a:p>
            <a:pPr lvl="0" indent="-228600">
              <a:buClr>
                <a:srgbClr val="A9A57C"/>
              </a:buClr>
            </a:pPr>
            <a:r>
              <a:rPr lang="ru-RU" sz="2200" dirty="0">
                <a:solidFill>
                  <a:srgbClr val="2F2B20"/>
                </a:solidFill>
              </a:rPr>
              <a:t>Делаются соответствующие выводы о подтверждении или опровержении гипотезы</a:t>
            </a:r>
          </a:p>
          <a:p>
            <a:endParaRPr lang="ru-RU" dirty="0"/>
          </a:p>
        </p:txBody>
      </p:sp>
    </p:spTree>
    <p:extLst>
      <p:ext uri="{BB962C8B-B14F-4D97-AF65-F5344CB8AC3E}">
        <p14:creationId xmlns:p14="http://schemas.microsoft.com/office/powerpoint/2010/main" val="2561936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spc="-100" dirty="0">
                <a:solidFill>
                  <a:srgbClr val="675E47"/>
                </a:solidFill>
                <a:latin typeface="Times New Roman" pitchFamily="18" charset="0"/>
                <a:cs typeface="Times New Roman" pitchFamily="18" charset="0"/>
              </a:rPr>
              <a:t>Тематика учебно-исследовательской деятельности и учебных проектов</a:t>
            </a:r>
            <a:endParaRPr lang="ru-RU" dirty="0"/>
          </a:p>
        </p:txBody>
      </p:sp>
      <p:sp>
        <p:nvSpPr>
          <p:cNvPr id="3" name="Объект 2"/>
          <p:cNvSpPr>
            <a:spLocks noGrp="1"/>
          </p:cNvSpPr>
          <p:nvPr>
            <p:ph idx="1"/>
          </p:nvPr>
        </p:nvSpPr>
        <p:spPr/>
        <p:txBody>
          <a:bodyPr>
            <a:normAutofit/>
          </a:bodyPr>
          <a:lstStyle/>
          <a:p>
            <a:pPr marL="0" lvl="0" indent="0" algn="ctr">
              <a:buClr>
                <a:srgbClr val="A9A57C"/>
              </a:buClr>
              <a:buNone/>
            </a:pPr>
            <a:r>
              <a:rPr lang="ru-RU" sz="2200" b="1" i="1" dirty="0">
                <a:solidFill>
                  <a:srgbClr val="2F2B20"/>
                </a:solidFill>
                <a:latin typeface="Times New Roman" pitchFamily="18" charset="0"/>
                <a:cs typeface="Times New Roman" pitchFamily="18" charset="0"/>
              </a:rPr>
              <a:t>Направление «Современное производство»:</a:t>
            </a:r>
          </a:p>
          <a:p>
            <a:pPr marL="0" indent="0">
              <a:buClr>
                <a:srgbClr val="A9A57C"/>
              </a:buClr>
              <a:buNone/>
            </a:pPr>
            <a:r>
              <a:rPr lang="ru-RU" sz="2200" dirty="0" smtClean="0">
                <a:solidFill>
                  <a:srgbClr val="2F2B20"/>
                </a:solidFill>
                <a:latin typeface="Times New Roman" pitchFamily="18" charset="0"/>
                <a:cs typeface="Times New Roman" pitchFamily="18" charset="0"/>
              </a:rPr>
              <a:t>Общечеловеческие </a:t>
            </a:r>
            <a:r>
              <a:rPr lang="ru-RU" sz="2200" dirty="0">
                <a:solidFill>
                  <a:srgbClr val="2F2B20"/>
                </a:solidFill>
                <a:latin typeface="Times New Roman" pitchFamily="18" charset="0"/>
                <a:cs typeface="Times New Roman" pitchFamily="18" charset="0"/>
              </a:rPr>
              <a:t>производственные (профессиональные) ценности»;</a:t>
            </a:r>
          </a:p>
          <a:p>
            <a:pPr marL="114300" indent="0">
              <a:buClr>
                <a:srgbClr val="A9A57C"/>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Труд как общечеловеческая ценность»;</a:t>
            </a:r>
          </a:p>
          <a:p>
            <a:pPr marL="114300" indent="0">
              <a:buClr>
                <a:srgbClr val="A9A57C"/>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Человек в мире профессий»;</a:t>
            </a:r>
          </a:p>
          <a:p>
            <a:pPr marL="114300" indent="0">
              <a:buClr>
                <a:srgbClr val="A9A57C"/>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Человеческий фактор производства»;</a:t>
            </a:r>
          </a:p>
          <a:p>
            <a:pPr marL="114300" indent="0">
              <a:buClr>
                <a:srgbClr val="A9A57C"/>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Свобода и необходимость»;</a:t>
            </a:r>
          </a:p>
          <a:p>
            <a:pPr marL="114300" indent="0">
              <a:buClr>
                <a:srgbClr val="A9A57C"/>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Человек в производстве товаров и услуг»;</a:t>
            </a:r>
          </a:p>
          <a:p>
            <a:pPr marL="114300" indent="0">
              <a:buClr>
                <a:srgbClr val="A9A57C"/>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Человек и роботы»;</a:t>
            </a:r>
          </a:p>
          <a:p>
            <a:pPr marL="114300" indent="0">
              <a:buClr>
                <a:srgbClr val="A9A57C"/>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Лидерство на производстве» и т.д.</a:t>
            </a:r>
          </a:p>
          <a:p>
            <a:pPr lvl="0" indent="-228600">
              <a:buClr>
                <a:srgbClr val="A9A57C"/>
              </a:buClr>
              <a:buFontTx/>
              <a:buChar char="-"/>
            </a:pPr>
            <a:endParaRPr lang="ru-RU" sz="2200" dirty="0">
              <a:solidFill>
                <a:srgbClr val="2F2B2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209964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spc="-100" dirty="0">
                <a:solidFill>
                  <a:srgbClr val="675E47"/>
                </a:solidFill>
                <a:latin typeface="Times New Roman" pitchFamily="18" charset="0"/>
                <a:cs typeface="Times New Roman" pitchFamily="18" charset="0"/>
              </a:rPr>
              <a:t>Тематика учебно-исследовательской деятельности и учебных проектов</a:t>
            </a:r>
            <a:endParaRPr lang="ru-RU" dirty="0"/>
          </a:p>
        </p:txBody>
      </p:sp>
      <p:sp>
        <p:nvSpPr>
          <p:cNvPr id="3" name="Объект 2"/>
          <p:cNvSpPr>
            <a:spLocks noGrp="1"/>
          </p:cNvSpPr>
          <p:nvPr>
            <p:ph idx="1"/>
          </p:nvPr>
        </p:nvSpPr>
        <p:spPr/>
        <p:txBody>
          <a:bodyPr>
            <a:normAutofit/>
          </a:bodyPr>
          <a:lstStyle/>
          <a:p>
            <a:pPr marL="0" lvl="0" indent="0" algn="ctr">
              <a:buClr>
                <a:srgbClr val="31B6FD"/>
              </a:buClr>
              <a:buNone/>
            </a:pPr>
            <a:r>
              <a:rPr lang="ru-RU" sz="2200" b="1" i="1" dirty="0">
                <a:solidFill>
                  <a:srgbClr val="2F2B20"/>
                </a:solidFill>
              </a:rPr>
              <a:t>Направление «Особенности современного рынка»:</a:t>
            </a:r>
          </a:p>
          <a:p>
            <a:pPr marL="114300" indent="0">
              <a:buClr>
                <a:srgbClr val="31B6FD"/>
              </a:buClr>
              <a:buNone/>
            </a:pPr>
            <a:r>
              <a:rPr lang="ru-RU" sz="2200" dirty="0" smtClean="0">
                <a:solidFill>
                  <a:srgbClr val="2F2B20"/>
                </a:solidFill>
              </a:rPr>
              <a:t>   «</a:t>
            </a:r>
            <a:r>
              <a:rPr lang="ru-RU" sz="2200" dirty="0">
                <a:solidFill>
                  <a:srgbClr val="2F2B20"/>
                </a:solidFill>
                <a:latin typeface="Times New Roman" pitchFamily="18" charset="0"/>
                <a:cs typeface="Times New Roman" pitchFamily="18" charset="0"/>
              </a:rPr>
              <a:t>Предпринимательская культура»;</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Труд и экономика»;</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Человек как потребитель товаров и услуг»;</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Человек-потребитель современных технологий»;</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Продвижение продукта»;</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Мотивы потребителя»;</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Культура потребления»;</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Сохранность продукции»;</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Востребованность профессий на рынке труда»</a:t>
            </a:r>
          </a:p>
          <a:p>
            <a:endParaRPr lang="ru-RU" dirty="0"/>
          </a:p>
        </p:txBody>
      </p:sp>
    </p:spTree>
    <p:extLst>
      <p:ext uri="{BB962C8B-B14F-4D97-AF65-F5344CB8AC3E}">
        <p14:creationId xmlns:p14="http://schemas.microsoft.com/office/powerpoint/2010/main" val="23102486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200" spc="-100" dirty="0">
                <a:solidFill>
                  <a:srgbClr val="675E47"/>
                </a:solidFill>
                <a:latin typeface="Times New Roman" pitchFamily="18" charset="0"/>
                <a:cs typeface="Times New Roman" pitchFamily="18" charset="0"/>
              </a:rPr>
              <a:t>Тематика учебно-исследовательской деятельности и учебных проектов</a:t>
            </a:r>
            <a:endParaRPr lang="ru-RU" dirty="0"/>
          </a:p>
        </p:txBody>
      </p:sp>
      <p:sp>
        <p:nvSpPr>
          <p:cNvPr id="3" name="Объект 2"/>
          <p:cNvSpPr>
            <a:spLocks noGrp="1"/>
          </p:cNvSpPr>
          <p:nvPr>
            <p:ph idx="1"/>
          </p:nvPr>
        </p:nvSpPr>
        <p:spPr/>
        <p:txBody>
          <a:bodyPr>
            <a:normAutofit/>
          </a:bodyPr>
          <a:lstStyle/>
          <a:p>
            <a:pPr marL="0" lvl="0" indent="0" algn="ctr">
              <a:buClr>
                <a:srgbClr val="31B6FD"/>
              </a:buClr>
              <a:buNone/>
            </a:pPr>
            <a:r>
              <a:rPr lang="ru-RU" sz="2200" b="1" i="1" dirty="0">
                <a:solidFill>
                  <a:srgbClr val="2F2B20"/>
                </a:solidFill>
              </a:rPr>
              <a:t>Направление «Ученик созидающий»:</a:t>
            </a:r>
          </a:p>
          <a:p>
            <a:pPr marL="11430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Этические аспекты научно-технического прогресса»;</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Производственные силы»;</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Производственные отношения»;</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Успешный труд и российский патриотизм»;</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Профессиональное образование»;</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Цифровой мир»;</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Мобильная связь»;</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Предпринимательская культура»;</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Построение личной карьеры»;</a:t>
            </a:r>
          </a:p>
          <a:p>
            <a:pPr marL="114300" lvl="0" indent="0">
              <a:buClr>
                <a:srgbClr val="31B6FD"/>
              </a:buClr>
              <a:buNone/>
            </a:pPr>
            <a:r>
              <a:rPr lang="ru-RU" sz="2200" dirty="0" smtClean="0">
                <a:solidFill>
                  <a:srgbClr val="2F2B20"/>
                </a:solidFill>
                <a:latin typeface="Times New Roman" pitchFamily="18" charset="0"/>
                <a:cs typeface="Times New Roman" pitchFamily="18" charset="0"/>
              </a:rPr>
              <a:t> «</a:t>
            </a:r>
            <a:r>
              <a:rPr lang="ru-RU" sz="2200" dirty="0">
                <a:solidFill>
                  <a:srgbClr val="2F2B20"/>
                </a:solidFill>
                <a:latin typeface="Times New Roman" pitchFamily="18" charset="0"/>
                <a:cs typeface="Times New Roman" pitchFamily="18" charset="0"/>
              </a:rPr>
              <a:t>Культура быта»</a:t>
            </a:r>
          </a:p>
          <a:p>
            <a:endParaRPr lang="ru-RU" dirty="0"/>
          </a:p>
        </p:txBody>
      </p:sp>
    </p:spTree>
    <p:extLst>
      <p:ext uri="{BB962C8B-B14F-4D97-AF65-F5344CB8AC3E}">
        <p14:creationId xmlns:p14="http://schemas.microsoft.com/office/powerpoint/2010/main" val="777621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3600" b="1" dirty="0" smtClean="0">
                <a:latin typeface="Times New Roman" pitchFamily="18" charset="0"/>
                <a:cs typeface="Times New Roman" pitchFamily="18" charset="0"/>
              </a:rPr>
              <a:t>Основные задачи </a:t>
            </a:r>
            <a:br>
              <a:rPr lang="ru-RU" sz="3600" b="1" dirty="0" smtClean="0">
                <a:latin typeface="Times New Roman" pitchFamily="18" charset="0"/>
                <a:cs typeface="Times New Roman" pitchFamily="18" charset="0"/>
              </a:rPr>
            </a:br>
            <a:r>
              <a:rPr lang="ru-RU" sz="3600" b="1" dirty="0" smtClean="0">
                <a:latin typeface="Times New Roman" pitchFamily="18" charset="0"/>
                <a:cs typeface="Times New Roman" pitchFamily="18" charset="0"/>
              </a:rPr>
              <a:t>реализации содержания </a:t>
            </a:r>
            <a:endParaRPr lang="ru-RU" sz="3600"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0" indent="0" algn="just">
              <a:buNone/>
            </a:pPr>
            <a:r>
              <a:rPr lang="ru-RU" sz="2800" dirty="0" smtClean="0">
                <a:latin typeface="Times New Roman" pitchFamily="18" charset="0"/>
                <a:cs typeface="Times New Roman" pitchFamily="18" charset="0"/>
              </a:rPr>
              <a:t>	</a:t>
            </a:r>
          </a:p>
          <a:p>
            <a:pPr marL="0" indent="0" algn="just">
              <a:buNone/>
            </a:pPr>
            <a:r>
              <a:rPr lang="ru-RU" sz="2800" dirty="0" smtClean="0">
                <a:latin typeface="Times New Roman" pitchFamily="18" charset="0"/>
                <a:cs typeface="Times New Roman" pitchFamily="18" charset="0"/>
              </a:rPr>
              <a:t>Формирование опыта как основы обучения и познания, осуществление поисково-аналитической деятельности для практического решения прикладных задач с использованием знаний, полученных при изучении других учебных предметов, формирование первоначального опыта практической преобразовательной деятельности</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851204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a:solidFill>
                  <a:srgbClr val="675E47"/>
                </a:solidFill>
              </a:rPr>
              <a:t>В условиях реализации ФГОС наиболее актуальные технологии:</a:t>
            </a:r>
            <a:endParaRPr lang="ru-RU" sz="3200" b="1" dirty="0"/>
          </a:p>
        </p:txBody>
      </p:sp>
      <p:sp>
        <p:nvSpPr>
          <p:cNvPr id="3" name="Объект 2"/>
          <p:cNvSpPr>
            <a:spLocks noGrp="1"/>
          </p:cNvSpPr>
          <p:nvPr>
            <p:ph idx="1"/>
          </p:nvPr>
        </p:nvSpPr>
        <p:spPr>
          <a:xfrm>
            <a:off x="457200" y="1268760"/>
            <a:ext cx="7620000" cy="5132040"/>
          </a:xfrm>
        </p:spPr>
        <p:txBody>
          <a:bodyPr>
            <a:noAutofit/>
          </a:bodyPr>
          <a:lstStyle/>
          <a:p>
            <a:pPr lvl="0">
              <a:buClr>
                <a:srgbClr val="A9A57C"/>
              </a:buClr>
            </a:pPr>
            <a:r>
              <a:rPr lang="ru-RU" sz="2000" dirty="0">
                <a:solidFill>
                  <a:srgbClr val="2F2B20"/>
                </a:solidFill>
                <a:latin typeface="Times New Roman" pitchFamily="18" charset="0"/>
                <a:cs typeface="Times New Roman" pitchFamily="18" charset="0"/>
              </a:rPr>
              <a:t>Информационно-коммуникационная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развития критического мышления</a:t>
            </a:r>
          </a:p>
          <a:p>
            <a:pPr lvl="0">
              <a:buClr>
                <a:srgbClr val="A9A57C"/>
              </a:buClr>
            </a:pPr>
            <a:r>
              <a:rPr lang="ru-RU" sz="2000" dirty="0">
                <a:solidFill>
                  <a:srgbClr val="2F2B20"/>
                </a:solidFill>
                <a:latin typeface="Times New Roman" pitchFamily="18" charset="0"/>
                <a:cs typeface="Times New Roman" pitchFamily="18" charset="0"/>
              </a:rPr>
              <a:t>Проектная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развивающего обучения</a:t>
            </a:r>
          </a:p>
          <a:p>
            <a:pPr lvl="0">
              <a:buClr>
                <a:srgbClr val="A9A57C"/>
              </a:buClr>
            </a:pPr>
            <a:r>
              <a:rPr lang="ru-RU" sz="2000" dirty="0" err="1">
                <a:solidFill>
                  <a:srgbClr val="2F2B20"/>
                </a:solidFill>
                <a:latin typeface="Times New Roman" pitchFamily="18" charset="0"/>
                <a:cs typeface="Times New Roman" pitchFamily="18" charset="0"/>
              </a:rPr>
              <a:t>Здоровьесберегающие</a:t>
            </a:r>
            <a:r>
              <a:rPr lang="ru-RU" sz="2000" dirty="0">
                <a:solidFill>
                  <a:srgbClr val="2F2B20"/>
                </a:solidFill>
                <a:latin typeface="Times New Roman" pitchFamily="18" charset="0"/>
                <a:cs typeface="Times New Roman" pitchFamily="18" charset="0"/>
              </a:rPr>
              <a:t> </a:t>
            </a:r>
          </a:p>
          <a:p>
            <a:pPr lvl="0">
              <a:buClr>
                <a:srgbClr val="A9A57C"/>
              </a:buClr>
            </a:pPr>
            <a:r>
              <a:rPr lang="ru-RU" sz="2000" dirty="0">
                <a:solidFill>
                  <a:srgbClr val="2F2B20"/>
                </a:solidFill>
                <a:latin typeface="Times New Roman" pitchFamily="18" charset="0"/>
                <a:cs typeface="Times New Roman" pitchFamily="18" charset="0"/>
              </a:rPr>
              <a:t>Технология проблемного обучения</a:t>
            </a:r>
          </a:p>
          <a:p>
            <a:pPr lvl="0">
              <a:buClr>
                <a:srgbClr val="A9A57C"/>
              </a:buClr>
            </a:pPr>
            <a:r>
              <a:rPr lang="ru-RU" sz="2000" dirty="0">
                <a:solidFill>
                  <a:srgbClr val="2F2B20"/>
                </a:solidFill>
                <a:latin typeface="Times New Roman" pitchFamily="18" charset="0"/>
                <a:cs typeface="Times New Roman" pitchFamily="18" charset="0"/>
              </a:rPr>
              <a:t>Игровые технологии</a:t>
            </a:r>
          </a:p>
          <a:p>
            <a:pPr lvl="0">
              <a:buClr>
                <a:srgbClr val="A9A57C"/>
              </a:buClr>
            </a:pPr>
            <a:r>
              <a:rPr lang="ru-RU" sz="2000" dirty="0">
                <a:solidFill>
                  <a:srgbClr val="2F2B20"/>
                </a:solidFill>
                <a:latin typeface="Times New Roman" pitchFamily="18" charset="0"/>
                <a:cs typeface="Times New Roman" pitchFamily="18" charset="0"/>
              </a:rPr>
              <a:t>Модульная 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мастерских</a:t>
            </a:r>
          </a:p>
          <a:p>
            <a:pPr lvl="0">
              <a:buClr>
                <a:srgbClr val="A9A57C"/>
              </a:buClr>
            </a:pPr>
            <a:r>
              <a:rPr lang="ru-RU" sz="2000" dirty="0">
                <a:solidFill>
                  <a:srgbClr val="2F2B20"/>
                </a:solidFill>
                <a:latin typeface="Times New Roman" pitchFamily="18" charset="0"/>
                <a:cs typeface="Times New Roman" pitchFamily="18" charset="0"/>
              </a:rPr>
              <a:t>Кейс-технология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интегрированного обучения</a:t>
            </a:r>
          </a:p>
          <a:p>
            <a:pPr lvl="0">
              <a:buClr>
                <a:srgbClr val="A9A57C"/>
              </a:buClr>
            </a:pPr>
            <a:r>
              <a:rPr lang="ru-RU" sz="2000" dirty="0">
                <a:solidFill>
                  <a:srgbClr val="2F2B20"/>
                </a:solidFill>
                <a:latin typeface="Times New Roman" pitchFamily="18" charset="0"/>
                <a:cs typeface="Times New Roman" pitchFamily="18" charset="0"/>
              </a:rPr>
              <a:t>Педагогика сотрудничества</a:t>
            </a:r>
          </a:p>
          <a:p>
            <a:pPr lvl="0">
              <a:buClr>
                <a:srgbClr val="A9A57C"/>
              </a:buClr>
            </a:pPr>
            <a:r>
              <a:rPr lang="ru-RU" sz="2000" dirty="0">
                <a:solidFill>
                  <a:srgbClr val="2F2B20"/>
                </a:solidFill>
                <a:latin typeface="Times New Roman" pitchFamily="18" charset="0"/>
                <a:cs typeface="Times New Roman" pitchFamily="18" charset="0"/>
              </a:rPr>
              <a:t>Групповые  технологии</a:t>
            </a:r>
          </a:p>
          <a:p>
            <a:pPr lvl="0">
              <a:buClr>
                <a:srgbClr val="A9A57C"/>
              </a:buClr>
            </a:pPr>
            <a:r>
              <a:rPr lang="ru-RU" sz="2000" dirty="0">
                <a:solidFill>
                  <a:srgbClr val="2F2B20"/>
                </a:solidFill>
                <a:latin typeface="Times New Roman" pitchFamily="18" charset="0"/>
                <a:cs typeface="Times New Roman" pitchFamily="18" charset="0"/>
              </a:rPr>
              <a:t>Традиционные(классно-урочная система)</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2186377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b="1" dirty="0" smtClean="0">
                <a:latin typeface="Times New Roman" pitchFamily="18" charset="0"/>
                <a:cs typeface="Times New Roman" pitchFamily="18" charset="0"/>
              </a:rPr>
              <a:t>Требования к ИКТ-компетенции ученика</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r>
              <a:rPr lang="ru-RU" sz="3200" dirty="0" smtClean="0">
                <a:latin typeface="Times New Roman" pitchFamily="18" charset="0"/>
                <a:cs typeface="Times New Roman" pitchFamily="18" charset="0"/>
              </a:rPr>
              <a:t>активное использование информационных и коммуникационных технологий;</a:t>
            </a:r>
          </a:p>
          <a:p>
            <a:r>
              <a:rPr lang="ru-RU" sz="3200" dirty="0" smtClean="0">
                <a:latin typeface="Times New Roman" pitchFamily="18" charset="0"/>
                <a:cs typeface="Times New Roman" pitchFamily="18" charset="0"/>
              </a:rPr>
              <a:t>использование различных способов поиска,  сбора, обработки и интерпретации информации для своего выступления</a:t>
            </a: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32809597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Конструктивную основу</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«технологии критического мышления»</a:t>
            </a:r>
            <a:r>
              <a:rPr lang="ru-RU" sz="2800" dirty="0" smtClean="0">
                <a:latin typeface="Times New Roman" pitchFamily="18" charset="0"/>
                <a:cs typeface="Times New Roman" pitchFamily="18" charset="0"/>
              </a:rPr>
              <a:t> составляет базовая модель трёх стадий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организации учебного процесса</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a:xfrm>
            <a:off x="457200" y="1772816"/>
            <a:ext cx="7620000" cy="4627984"/>
          </a:xfrm>
        </p:spPr>
        <p:txBody>
          <a:bodyPr/>
          <a:lstStyle/>
          <a:p>
            <a:r>
              <a:rPr lang="ru-RU" b="1" i="1" dirty="0" smtClean="0">
                <a:latin typeface="Times New Roman" pitchFamily="18" charset="0"/>
                <a:cs typeface="Times New Roman" pitchFamily="18" charset="0"/>
              </a:rPr>
              <a:t>На этапе вызова  </a:t>
            </a:r>
            <a:r>
              <a:rPr lang="ru-RU" dirty="0" smtClean="0">
                <a:latin typeface="Times New Roman" pitchFamily="18" charset="0"/>
                <a:cs typeface="Times New Roman" pitchFamily="18" charset="0"/>
              </a:rPr>
              <a:t>из памяти «вызываются», актуализируются имеющиеся знания и представления об изучаемом;</a:t>
            </a:r>
          </a:p>
          <a:p>
            <a:r>
              <a:rPr lang="ru-RU" b="1" i="1" dirty="0" smtClean="0">
                <a:latin typeface="Times New Roman" pitchFamily="18" charset="0"/>
                <a:cs typeface="Times New Roman" pitchFamily="18" charset="0"/>
              </a:rPr>
              <a:t>На стадии осмысления </a:t>
            </a:r>
            <a:r>
              <a:rPr lang="ru-RU" dirty="0" smtClean="0">
                <a:latin typeface="Times New Roman" pitchFamily="18" charset="0"/>
                <a:cs typeface="Times New Roman" pitchFamily="18" charset="0"/>
              </a:rPr>
              <a:t>обучающийся вступает в контакт с новой информацией. Происходит её систематизация. Ученик получает возможность задуматься о природе изучаемого объекта , учится формулировать вопросы по мере соотнесения старой и новой информации. Происходит  формирование собственной позиции;</a:t>
            </a:r>
          </a:p>
          <a:p>
            <a:r>
              <a:rPr lang="ru-RU" i="1"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На этапе размышления(рефлексии) </a:t>
            </a:r>
            <a:r>
              <a:rPr lang="ru-RU"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учащиеся закрепляют новые знания и активно перестраивают собственные первичные представления  с тем, чтобы включить в них новые понятия.</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3072062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200" dirty="0" smtClean="0">
                <a:latin typeface="Times New Roman" pitchFamily="18" charset="0"/>
                <a:cs typeface="Times New Roman" pitchFamily="18" charset="0"/>
              </a:rPr>
              <a:t>Основные методические приёмы развития критического мышления </a:t>
            </a:r>
            <a:endParaRPr lang="ru-RU" sz="3200"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fontScale="92500" lnSpcReduction="20000"/>
          </a:bodyPr>
          <a:lstStyle/>
          <a:p>
            <a:r>
              <a:rPr lang="ru-RU" dirty="0" smtClean="0"/>
              <a:t>Кластер</a:t>
            </a:r>
          </a:p>
          <a:p>
            <a:r>
              <a:rPr lang="ru-RU" dirty="0" smtClean="0"/>
              <a:t>Таблица</a:t>
            </a:r>
          </a:p>
          <a:p>
            <a:pPr lvl="0">
              <a:buClr>
                <a:srgbClr val="A9A57C"/>
              </a:buClr>
            </a:pPr>
            <a:r>
              <a:rPr lang="ru-RU" dirty="0" smtClean="0"/>
              <a:t>Учебно-мозговой штурм «</a:t>
            </a:r>
            <a:r>
              <a:rPr lang="ru-RU" dirty="0" err="1" smtClean="0"/>
              <a:t>Джот</a:t>
            </a:r>
            <a:r>
              <a:rPr lang="ru-RU" dirty="0" smtClean="0"/>
              <a:t> </a:t>
            </a:r>
            <a:r>
              <a:rPr lang="ru-RU" dirty="0" err="1" smtClean="0"/>
              <a:t>Тотс</a:t>
            </a:r>
            <a:r>
              <a:rPr lang="ru-RU" dirty="0" smtClean="0"/>
              <a:t>»</a:t>
            </a:r>
            <a:r>
              <a:rPr lang="ru-RU" dirty="0">
                <a:solidFill>
                  <a:srgbClr val="2F2B20"/>
                </a:solidFill>
              </a:rPr>
              <a:t> ( сингапурская обучающая структура</a:t>
            </a:r>
            <a:r>
              <a:rPr lang="ru-RU" dirty="0" smtClean="0">
                <a:solidFill>
                  <a:srgbClr val="2F2B20"/>
                </a:solidFill>
              </a:rPr>
              <a:t>)</a:t>
            </a:r>
            <a:endParaRPr lang="ru-RU" dirty="0" smtClean="0"/>
          </a:p>
          <a:p>
            <a:r>
              <a:rPr lang="ru-RU" dirty="0" smtClean="0"/>
              <a:t>Интеллектуальная разминка</a:t>
            </a:r>
          </a:p>
          <a:p>
            <a:r>
              <a:rPr lang="ru-RU" dirty="0" smtClean="0"/>
              <a:t>Приём «</a:t>
            </a:r>
            <a:r>
              <a:rPr lang="ru-RU" dirty="0" err="1" smtClean="0"/>
              <a:t>Инсерт</a:t>
            </a:r>
            <a:r>
              <a:rPr lang="ru-RU" dirty="0" smtClean="0"/>
              <a:t>»</a:t>
            </a:r>
          </a:p>
          <a:p>
            <a:r>
              <a:rPr lang="ru-RU" dirty="0" smtClean="0"/>
              <a:t>Эссе</a:t>
            </a:r>
          </a:p>
          <a:p>
            <a:r>
              <a:rPr lang="ru-RU" dirty="0" smtClean="0"/>
              <a:t>Приём «Корзина идей»</a:t>
            </a:r>
          </a:p>
          <a:p>
            <a:r>
              <a:rPr lang="ru-RU" dirty="0" smtClean="0"/>
              <a:t>Приём «Составление </a:t>
            </a:r>
            <a:r>
              <a:rPr lang="ru-RU" dirty="0" err="1" smtClean="0"/>
              <a:t>синквейнов</a:t>
            </a:r>
            <a:r>
              <a:rPr lang="ru-RU" dirty="0" smtClean="0"/>
              <a:t>»</a:t>
            </a:r>
          </a:p>
          <a:p>
            <a:r>
              <a:rPr lang="ru-RU" dirty="0" smtClean="0"/>
              <a:t>Метод контрольных вопросов</a:t>
            </a:r>
          </a:p>
          <a:p>
            <a:r>
              <a:rPr lang="ru-RU" dirty="0" smtClean="0"/>
              <a:t>«Знаю…Хочу </a:t>
            </a:r>
            <a:r>
              <a:rPr lang="ru-RU" dirty="0" err="1" smtClean="0"/>
              <a:t>узнать..Узнал</a:t>
            </a:r>
            <a:r>
              <a:rPr lang="ru-RU" dirty="0" smtClean="0"/>
              <a:t>..»</a:t>
            </a:r>
          </a:p>
          <a:p>
            <a:r>
              <a:rPr lang="ru-RU" dirty="0" smtClean="0"/>
              <a:t>«Взаимный опрос»</a:t>
            </a:r>
          </a:p>
          <a:p>
            <a:r>
              <a:rPr lang="ru-RU" dirty="0" smtClean="0"/>
              <a:t>Перекрестная дискуссия</a:t>
            </a:r>
          </a:p>
          <a:p>
            <a:r>
              <a:rPr lang="ru-RU" dirty="0" smtClean="0"/>
              <a:t>Си-</a:t>
            </a:r>
            <a:r>
              <a:rPr lang="ru-RU" dirty="0" err="1" smtClean="0"/>
              <a:t>финк</a:t>
            </a:r>
            <a:r>
              <a:rPr lang="ru-RU" dirty="0" smtClean="0"/>
              <a:t> -</a:t>
            </a:r>
            <a:r>
              <a:rPr lang="ru-RU" dirty="0" err="1" smtClean="0"/>
              <a:t>уандэ</a:t>
            </a:r>
            <a:r>
              <a:rPr lang="ru-RU" dirty="0" smtClean="0"/>
              <a:t>( сингапурский мыслительный приём)</a:t>
            </a:r>
          </a:p>
          <a:p>
            <a:r>
              <a:rPr lang="ru-RU" dirty="0" err="1" smtClean="0"/>
              <a:t>Таг</a:t>
            </a:r>
            <a:r>
              <a:rPr lang="ru-RU" dirty="0" smtClean="0"/>
              <a:t>-оф-во</a:t>
            </a:r>
            <a:r>
              <a:rPr lang="ru-RU" dirty="0">
                <a:solidFill>
                  <a:srgbClr val="2F2B20"/>
                </a:solidFill>
              </a:rPr>
              <a:t> </a:t>
            </a:r>
            <a:r>
              <a:rPr lang="ru-RU" dirty="0" smtClean="0">
                <a:solidFill>
                  <a:srgbClr val="2F2B20"/>
                </a:solidFill>
              </a:rPr>
              <a:t>(сингапурский </a:t>
            </a:r>
            <a:r>
              <a:rPr lang="ru-RU" dirty="0">
                <a:solidFill>
                  <a:srgbClr val="2F2B20"/>
                </a:solidFill>
              </a:rPr>
              <a:t>мыслительный </a:t>
            </a:r>
            <a:r>
              <a:rPr lang="ru-RU" dirty="0" smtClean="0">
                <a:solidFill>
                  <a:srgbClr val="2F2B20"/>
                </a:solidFill>
              </a:rPr>
              <a:t>приём )</a:t>
            </a:r>
            <a:endParaRPr lang="ru-RU" dirty="0" smtClean="0"/>
          </a:p>
        </p:txBody>
      </p:sp>
    </p:spTree>
    <p:extLst>
      <p:ext uri="{BB962C8B-B14F-4D97-AF65-F5344CB8AC3E}">
        <p14:creationId xmlns:p14="http://schemas.microsoft.com/office/powerpoint/2010/main" val="8504857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latin typeface="Times New Roman" pitchFamily="18" charset="0"/>
                <a:cs typeface="Times New Roman" pitchFamily="18" charset="0"/>
              </a:rPr>
              <a:t>Кейс-технологии</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normAutofit/>
          </a:bodyPr>
          <a:lstStyle/>
          <a:p>
            <a:pPr marL="114300" indent="0">
              <a:buNone/>
            </a:pPr>
            <a:endParaRPr lang="ru-RU" sz="2800" dirty="0" smtClean="0">
              <a:latin typeface="Times New Roman" pitchFamily="18" charset="0"/>
              <a:cs typeface="Times New Roman" pitchFamily="18" charset="0"/>
            </a:endParaRPr>
          </a:p>
          <a:p>
            <a:pPr marL="114300" indent="0">
              <a:buNone/>
            </a:pPr>
            <a:r>
              <a:rPr lang="ru-RU" sz="2800" dirty="0" smtClean="0">
                <a:latin typeface="Times New Roman" pitchFamily="18" charset="0"/>
                <a:cs typeface="Times New Roman" pitchFamily="18" charset="0"/>
              </a:rPr>
              <a:t>Это интерактивная технология обучения на основе реальных или вымышленных ситуаций, направленная не столько на освоение знаний, сколько на формирование у учащихся новых качеств и умений.</a:t>
            </a:r>
          </a:p>
          <a:p>
            <a:pPr marL="114300" indent="0">
              <a:buNone/>
            </a:pPr>
            <a:r>
              <a:rPr lang="ru-RU" sz="2800" dirty="0">
                <a:latin typeface="Times New Roman" pitchFamily="18" charset="0"/>
                <a:cs typeface="Times New Roman" pitchFamily="18" charset="0"/>
              </a:rPr>
              <a:t> </a:t>
            </a:r>
          </a:p>
        </p:txBody>
      </p:sp>
    </p:spTree>
    <p:extLst>
      <p:ext uri="{BB962C8B-B14F-4D97-AF65-F5344CB8AC3E}">
        <p14:creationId xmlns:p14="http://schemas.microsoft.com/office/powerpoint/2010/main" val="462447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7681664" cy="1354162"/>
          </a:xfrm>
        </p:spPr>
        <p:txBody>
          <a:bodyPr/>
          <a:lstStyle/>
          <a:p>
            <a:pPr marL="342900" lvl="0" indent="-228600" algn="ctr">
              <a:spcBef>
                <a:spcPct val="20000"/>
              </a:spcBef>
            </a:pPr>
            <a:r>
              <a:rPr lang="ru-RU" sz="3200" b="1" spc="0" dirty="0">
                <a:solidFill>
                  <a:srgbClr val="2F2B20"/>
                </a:solidFill>
                <a:latin typeface="Times New Roman" pitchFamily="18" charset="0"/>
                <a:ea typeface="+mn-ea"/>
                <a:cs typeface="Times New Roman" pitchFamily="18" charset="0"/>
              </a:rPr>
              <a:t>К методам кейс-технологий</a:t>
            </a:r>
            <a:r>
              <a:rPr lang="ru-RU" sz="3200" b="1" spc="0" dirty="0" smtClean="0">
                <a:solidFill>
                  <a:srgbClr val="2F2B20"/>
                </a:solidFill>
                <a:latin typeface="Times New Roman" pitchFamily="18" charset="0"/>
                <a:ea typeface="+mn-ea"/>
                <a:cs typeface="Times New Roman" pitchFamily="18" charset="0"/>
              </a:rPr>
              <a:t>, </a:t>
            </a:r>
            <a:br>
              <a:rPr lang="ru-RU" sz="3200" b="1" spc="0" dirty="0" smtClean="0">
                <a:solidFill>
                  <a:srgbClr val="2F2B20"/>
                </a:solidFill>
                <a:latin typeface="Times New Roman" pitchFamily="18" charset="0"/>
                <a:ea typeface="+mn-ea"/>
                <a:cs typeface="Times New Roman" pitchFamily="18" charset="0"/>
              </a:rPr>
            </a:br>
            <a:r>
              <a:rPr lang="ru-RU" sz="3200" b="1" spc="0" dirty="0" smtClean="0">
                <a:solidFill>
                  <a:srgbClr val="2F2B20"/>
                </a:solidFill>
                <a:latin typeface="Times New Roman" pitchFamily="18" charset="0"/>
                <a:ea typeface="+mn-ea"/>
                <a:cs typeface="Times New Roman" pitchFamily="18" charset="0"/>
              </a:rPr>
              <a:t>активизирующим </a:t>
            </a:r>
            <a:r>
              <a:rPr lang="ru-RU" sz="3200" b="1" spc="0" dirty="0">
                <a:solidFill>
                  <a:srgbClr val="2F2B20"/>
                </a:solidFill>
                <a:latin typeface="Times New Roman" pitchFamily="18" charset="0"/>
                <a:ea typeface="+mn-ea"/>
                <a:cs typeface="Times New Roman" pitchFamily="18" charset="0"/>
              </a:rPr>
              <a:t>учебный процесс</a:t>
            </a:r>
            <a:r>
              <a:rPr lang="ru-RU" sz="3200" b="1" spc="0" dirty="0" smtClean="0">
                <a:solidFill>
                  <a:srgbClr val="2F2B20"/>
                </a:solidFill>
                <a:latin typeface="Times New Roman" pitchFamily="18" charset="0"/>
                <a:ea typeface="+mn-ea"/>
                <a:cs typeface="Times New Roman" pitchFamily="18" charset="0"/>
              </a:rPr>
              <a:t>, относятся</a:t>
            </a:r>
            <a:r>
              <a:rPr lang="ru-RU" sz="3200" b="1" spc="0" dirty="0">
                <a:solidFill>
                  <a:srgbClr val="2F2B20"/>
                </a:solidFill>
                <a:latin typeface="Times New Roman" pitchFamily="18" charset="0"/>
                <a:ea typeface="+mn-ea"/>
                <a:cs typeface="Times New Roman" pitchFamily="18" charset="0"/>
              </a:rPr>
              <a:t>:</a:t>
            </a:r>
          </a:p>
        </p:txBody>
      </p:sp>
      <p:sp>
        <p:nvSpPr>
          <p:cNvPr id="3" name="Объект 2"/>
          <p:cNvSpPr>
            <a:spLocks noGrp="1"/>
          </p:cNvSpPr>
          <p:nvPr>
            <p:ph idx="1"/>
          </p:nvPr>
        </p:nvSpPr>
        <p:spPr>
          <a:xfrm>
            <a:off x="539552" y="1988840"/>
            <a:ext cx="7537648" cy="4411960"/>
          </a:xfrm>
        </p:spPr>
        <p:txBody>
          <a:bodyPr/>
          <a:lstStyle/>
          <a:p>
            <a:pPr lvl="0">
              <a:buClr>
                <a:srgbClr val="A9A57C"/>
              </a:buClr>
            </a:pPr>
            <a:r>
              <a:rPr lang="ru-RU" sz="2400" dirty="0" smtClean="0">
                <a:solidFill>
                  <a:srgbClr val="2F2B20"/>
                </a:solidFill>
                <a:latin typeface="Times New Roman" pitchFamily="18" charset="0"/>
                <a:cs typeface="Times New Roman" pitchFamily="18" charset="0"/>
              </a:rPr>
              <a:t>Метод </a:t>
            </a:r>
            <a:r>
              <a:rPr lang="ru-RU" sz="2400" dirty="0">
                <a:solidFill>
                  <a:srgbClr val="2F2B20"/>
                </a:solidFill>
                <a:latin typeface="Times New Roman" pitchFamily="18" charset="0"/>
                <a:cs typeface="Times New Roman" pitchFamily="18" charset="0"/>
              </a:rPr>
              <a:t>ситуационного анализа;</a:t>
            </a:r>
          </a:p>
          <a:p>
            <a:pPr lvl="0">
              <a:buClr>
                <a:srgbClr val="A9A57C"/>
              </a:buClr>
            </a:pPr>
            <a:r>
              <a:rPr lang="ru-RU" sz="2400" dirty="0">
                <a:solidFill>
                  <a:srgbClr val="2F2B20"/>
                </a:solidFill>
                <a:latin typeface="Times New Roman" pitchFamily="18" charset="0"/>
                <a:cs typeface="Times New Roman" pitchFamily="18" charset="0"/>
              </a:rPr>
              <a:t>Метод анализа конкретных ситуаций;</a:t>
            </a:r>
          </a:p>
          <a:p>
            <a:pPr lvl="0">
              <a:buClr>
                <a:srgbClr val="A9A57C"/>
              </a:buClr>
            </a:pPr>
            <a:r>
              <a:rPr lang="ru-RU" sz="2400" dirty="0">
                <a:solidFill>
                  <a:srgbClr val="2F2B20"/>
                </a:solidFill>
                <a:latin typeface="Times New Roman" pitchFamily="18" charset="0"/>
                <a:cs typeface="Times New Roman" pitchFamily="18" charset="0"/>
              </a:rPr>
              <a:t>Ситуационные задачи и упражнения;</a:t>
            </a:r>
          </a:p>
          <a:p>
            <a:pPr lvl="0">
              <a:buClr>
                <a:srgbClr val="A9A57C"/>
              </a:buClr>
            </a:pPr>
            <a:r>
              <a:rPr lang="ru-RU" sz="2400" dirty="0">
                <a:solidFill>
                  <a:srgbClr val="2F2B20"/>
                </a:solidFill>
                <a:latin typeface="Times New Roman" pitchFamily="18" charset="0"/>
                <a:cs typeface="Times New Roman" pitchFamily="18" charset="0"/>
              </a:rPr>
              <a:t>Кейс-стадии;</a:t>
            </a:r>
          </a:p>
          <a:p>
            <a:pPr lvl="0">
              <a:buClr>
                <a:srgbClr val="A9A57C"/>
              </a:buClr>
            </a:pPr>
            <a:r>
              <a:rPr lang="ru-RU" sz="2400" dirty="0">
                <a:solidFill>
                  <a:srgbClr val="2F2B20"/>
                </a:solidFill>
                <a:latin typeface="Times New Roman" pitchFamily="18" charset="0"/>
                <a:cs typeface="Times New Roman" pitchFamily="18" charset="0"/>
              </a:rPr>
              <a:t>Метод </a:t>
            </a:r>
            <a:r>
              <a:rPr lang="ru-RU" sz="2400" dirty="0" err="1">
                <a:solidFill>
                  <a:srgbClr val="2F2B20"/>
                </a:solidFill>
                <a:latin typeface="Times New Roman" pitchFamily="18" charset="0"/>
                <a:cs typeface="Times New Roman" pitchFamily="18" charset="0"/>
              </a:rPr>
              <a:t>инциндента</a:t>
            </a:r>
            <a:r>
              <a:rPr lang="ru-RU" sz="2400" dirty="0">
                <a:solidFill>
                  <a:srgbClr val="2F2B20"/>
                </a:solidFill>
                <a:latin typeface="Times New Roman" pitchFamily="18" charset="0"/>
                <a:cs typeface="Times New Roman" pitchFamily="18" charset="0"/>
              </a:rPr>
              <a:t>;</a:t>
            </a:r>
          </a:p>
          <a:p>
            <a:pPr lvl="0">
              <a:buClr>
                <a:srgbClr val="A9A57C"/>
              </a:buClr>
            </a:pPr>
            <a:r>
              <a:rPr lang="ru-RU" sz="2400" dirty="0">
                <a:solidFill>
                  <a:srgbClr val="2F2B20"/>
                </a:solidFill>
                <a:latin typeface="Times New Roman" pitchFamily="18" charset="0"/>
                <a:cs typeface="Times New Roman" pitchFamily="18" charset="0"/>
              </a:rPr>
              <a:t>Метод разбора деловой корреспонденции;</a:t>
            </a:r>
          </a:p>
          <a:p>
            <a:pPr lvl="0">
              <a:buClr>
                <a:srgbClr val="A9A57C"/>
              </a:buClr>
            </a:pPr>
            <a:r>
              <a:rPr lang="ru-RU" sz="2400" dirty="0">
                <a:solidFill>
                  <a:srgbClr val="2F2B20"/>
                </a:solidFill>
                <a:latin typeface="Times New Roman" pitchFamily="18" charset="0"/>
                <a:cs typeface="Times New Roman" pitchFamily="18" charset="0"/>
              </a:rPr>
              <a:t>Игровое проектирование;</a:t>
            </a:r>
          </a:p>
          <a:p>
            <a:pPr lvl="0">
              <a:buClr>
                <a:srgbClr val="A9A57C"/>
              </a:buClr>
            </a:pPr>
            <a:r>
              <a:rPr lang="ru-RU" sz="2400" dirty="0">
                <a:solidFill>
                  <a:srgbClr val="2F2B20"/>
                </a:solidFill>
                <a:latin typeface="Times New Roman" pitchFamily="18" charset="0"/>
                <a:cs typeface="Times New Roman" pitchFamily="18" charset="0"/>
              </a:rPr>
              <a:t>Метод дискуссии</a:t>
            </a:r>
          </a:p>
          <a:p>
            <a:endParaRPr lang="ru-RU" dirty="0"/>
          </a:p>
        </p:txBody>
      </p:sp>
    </p:spTree>
    <p:extLst>
      <p:ext uri="{BB962C8B-B14F-4D97-AF65-F5344CB8AC3E}">
        <p14:creationId xmlns:p14="http://schemas.microsoft.com/office/powerpoint/2010/main" val="2317757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3600" dirty="0" smtClean="0"/>
              <a:t>Технология творческих мастерских</a:t>
            </a:r>
            <a:endParaRPr lang="ru-RU" sz="3600" dirty="0"/>
          </a:p>
        </p:txBody>
      </p:sp>
      <p:sp>
        <p:nvSpPr>
          <p:cNvPr id="3" name="Объект 2"/>
          <p:cNvSpPr>
            <a:spLocks noGrp="1"/>
          </p:cNvSpPr>
          <p:nvPr>
            <p:ph idx="1"/>
          </p:nvPr>
        </p:nvSpPr>
        <p:spPr/>
        <p:txBody>
          <a:bodyPr/>
          <a:lstStyle/>
          <a:p>
            <a:pPr marL="114300" indent="0" algn="just">
              <a:buNone/>
            </a:pPr>
            <a:r>
              <a:rPr lang="ru-RU" dirty="0" smtClean="0">
                <a:latin typeface="Times New Roman" pitchFamily="18" charset="0"/>
                <a:cs typeface="Times New Roman" pitchFamily="18" charset="0"/>
              </a:rPr>
              <a:t>Мастерская-это технология, которая предполагает организацию процесса обучения, в которой учитель-мастер создаёт познавательную среду для ученика, способного проявить себя как творца. В этой технологии знания не даются, а выстраиваются самим учеником в паре или группе с опорой на свой личный опыт, учитель лишь предоставляет необходимый материал в виде заданий для размышления.</a:t>
            </a:r>
          </a:p>
          <a:p>
            <a:pPr marL="114300" indent="0" algn="just">
              <a:buNone/>
            </a:pPr>
            <a:r>
              <a:rPr lang="ru-RU" dirty="0" smtClean="0">
                <a:latin typeface="Times New Roman" pitchFamily="18" charset="0"/>
                <a:cs typeface="Times New Roman" pitchFamily="18" charset="0"/>
              </a:rPr>
              <a:t>Данная технология позволяет научить учащихся самостоятельно формулировать цели урока , находить  наиболее эффективные пути их достижения , развивает интеллект , способствует приобретению опыта групповой деятельности.</a:t>
            </a: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val="10304350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седство">
  <a:themeElements>
    <a:clrScheme name="Соседство">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оседство">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731</TotalTime>
  <Words>883</Words>
  <Application>Microsoft Office PowerPoint</Application>
  <PresentationFormat>Экран (4:3)</PresentationFormat>
  <Paragraphs>130</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Соседство</vt:lpstr>
      <vt:lpstr> Образовательные технологии , обеспечивающие достижение требований ФГОС к результатам деятельности общеобразовательной организации</vt:lpstr>
      <vt:lpstr>Основные задачи  реализации содержания </vt:lpstr>
      <vt:lpstr>В условиях реализации ФГОС наиболее актуальные технологии:</vt:lpstr>
      <vt:lpstr>Требования к ИКТ-компетенции ученика</vt:lpstr>
      <vt:lpstr> Конструктивную основу  «технологии критического мышления» составляет базовая модель трёх стадий  организации учебного процесса</vt:lpstr>
      <vt:lpstr>Основные методические приёмы развития критического мышления </vt:lpstr>
      <vt:lpstr>Кейс-технологии</vt:lpstr>
      <vt:lpstr>К методам кейс-технологий,  активизирующим учебный процесс, относятся:</vt:lpstr>
      <vt:lpstr>Технология творческих мастерских</vt:lpstr>
      <vt:lpstr>Технология модульного обучения</vt:lpstr>
      <vt:lpstr>Здоровьесберегающие технологии</vt:lpstr>
      <vt:lpstr>Метод проектов</vt:lpstr>
      <vt:lpstr>Этапы проектной деятельности</vt:lpstr>
      <vt:lpstr>Учебно-исследовательская деятельность учащихся 5-6 классов осуществляется через следующие виды деятельности </vt:lpstr>
      <vt:lpstr>Тематика учебно-исследовательской деятельности и учебных проектов</vt:lpstr>
      <vt:lpstr>Тематика учебно-исследовательской деятельности и учебных проектов</vt:lpstr>
      <vt:lpstr>Тематика учебно-исследовательской деятельности и учебных проектов</vt:lpstr>
    </vt:vector>
  </TitlesOfParts>
  <Company>gpx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GYPNORION</dc:creator>
  <cp:lastModifiedBy>GYPNORION</cp:lastModifiedBy>
  <cp:revision>36</cp:revision>
  <dcterms:created xsi:type="dcterms:W3CDTF">2016-09-05T07:55:46Z</dcterms:created>
  <dcterms:modified xsi:type="dcterms:W3CDTF">2016-09-09T06:56:55Z</dcterms:modified>
</cp:coreProperties>
</file>